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1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73" autoAdjust="0"/>
  </p:normalViewPr>
  <p:slideViewPr>
    <p:cSldViewPr>
      <p:cViewPr varScale="1">
        <p:scale>
          <a:sx n="69" d="100"/>
          <a:sy n="69" d="100"/>
        </p:scale>
        <p:origin x="-183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E3C80-4128-4A68-8929-95F337CD13A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61BD-959B-49B5-A592-A8F3850D9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36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22BF05-507E-4CA8-ADC9-0335188486EB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90B71B-7A7D-482B-B2C6-74CED9F00E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3058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"</a:t>
            </a:r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ключових</a:t>
            </a:r>
            <a:r>
              <a:rPr lang="ru-RU" sz="3600" dirty="0" smtClean="0"/>
              <a:t> компетентностей </a:t>
            </a:r>
            <a:r>
              <a:rPr lang="ru-RU" sz="3600" dirty="0" err="1" smtClean="0"/>
              <a:t>особистості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громадянського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суспільства</a:t>
            </a:r>
            <a:r>
              <a:rPr lang="ru-RU" sz="3600" dirty="0" smtClean="0"/>
              <a:t> на </a:t>
            </a:r>
            <a:r>
              <a:rPr lang="ru-RU" sz="3600" dirty="0" err="1" smtClean="0"/>
              <a:t>основі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впровадження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принципів</a:t>
            </a:r>
            <a:r>
              <a:rPr lang="ru-RU" sz="3600" dirty="0" smtClean="0"/>
              <a:t> </a:t>
            </a:r>
            <a:r>
              <a:rPr lang="ru-RU" sz="3600" dirty="0" err="1" smtClean="0"/>
              <a:t>сталого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розвитку</a:t>
            </a:r>
            <a:r>
              <a:rPr lang="ru-RU" sz="3600" dirty="0" smtClean="0"/>
              <a:t> в </a:t>
            </a:r>
            <a:r>
              <a:rPr lang="ru-RU" sz="3600" dirty="0" err="1" smtClean="0"/>
              <a:t>освітній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процес</a:t>
            </a:r>
            <a:r>
              <a:rPr lang="ru-RU" sz="3600" dirty="0" smtClean="0"/>
              <a:t>»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Методична </a:t>
            </a:r>
            <a:r>
              <a:rPr lang="ru-RU" dirty="0" err="1" smtClean="0">
                <a:solidFill>
                  <a:srgbClr val="FFFF00"/>
                </a:solidFill>
              </a:rPr>
              <a:t>комісія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і</a:t>
            </a:r>
            <a:r>
              <a:rPr lang="ru-RU" dirty="0" err="1" smtClean="0">
                <a:solidFill>
                  <a:srgbClr val="FFFF00"/>
                </a:solidFill>
              </a:rPr>
              <a:t>сторико-правознавчих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дисциплін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0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та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актуальні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але і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соціально-заявлені</a:t>
            </a:r>
            <a:r>
              <a:rPr lang="ru-RU" dirty="0"/>
              <a:t> </a:t>
            </a:r>
            <a:r>
              <a:rPr lang="ru-RU" dirty="0" err="1"/>
              <a:t>особистісні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(</a:t>
            </a:r>
            <a:r>
              <a:rPr lang="ru-RU" dirty="0" err="1"/>
              <a:t>ініціативність</a:t>
            </a:r>
            <a:r>
              <a:rPr lang="ru-RU" dirty="0"/>
              <a:t>, </a:t>
            </a:r>
            <a:r>
              <a:rPr lang="ru-RU" dirty="0" err="1"/>
              <a:t>незалежність</a:t>
            </a:r>
            <a:r>
              <a:rPr lang="ru-RU" dirty="0"/>
              <a:t>, </a:t>
            </a:r>
            <a:r>
              <a:rPr lang="ru-RU" dirty="0" err="1"/>
              <a:t>компетентність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 smtClean="0"/>
              <a:t>компетентенціі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91" y="3723305"/>
            <a:ext cx="2401133" cy="290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25" y="3723305"/>
            <a:ext cx="2593134" cy="304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13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-416839"/>
            <a:ext cx="9647488" cy="724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72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"</a:t>
            </a:r>
            <a:r>
              <a:rPr lang="ru-RU" sz="4000" dirty="0" err="1" smtClean="0"/>
              <a:t>Удосконалення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нестандартних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методів</a:t>
            </a:r>
            <a:r>
              <a:rPr lang="ru-RU" sz="4000" dirty="0" smtClean="0"/>
              <a:t> </a:t>
            </a:r>
            <a:r>
              <a:rPr lang="ru-RU" sz="4000" dirty="0" err="1" smtClean="0"/>
              <a:t>навчання</a:t>
            </a:r>
            <a:r>
              <a:rPr lang="ru-RU" sz="4000" dirty="0" smtClean="0"/>
              <a:t> з метою  </a:t>
            </a:r>
            <a:r>
              <a:rPr lang="ru-RU" sz="4000" dirty="0" err="1" smtClean="0"/>
              <a:t>активізації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пізнавальної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діяльності</a:t>
            </a:r>
            <a:r>
              <a:rPr lang="ru-RU" sz="4000" dirty="0" smtClean="0"/>
              <a:t> на уроках </a:t>
            </a:r>
            <a:r>
              <a:rPr lang="ru-RU" sz="4000" dirty="0" err="1" smtClean="0"/>
              <a:t>історії</a:t>
            </a:r>
            <a:r>
              <a:rPr lang="ru-RU" sz="4000" dirty="0" smtClean="0"/>
              <a:t> та </a:t>
            </a:r>
            <a:r>
              <a:rPr lang="ru-RU" sz="4000" dirty="0" err="1" smtClean="0"/>
              <a:t>правознавства</a:t>
            </a:r>
            <a:r>
              <a:rPr lang="ru-RU" sz="4000" dirty="0" smtClean="0"/>
              <a:t> в </a:t>
            </a:r>
            <a:r>
              <a:rPr lang="ru-RU" sz="4000" dirty="0" err="1" smtClean="0"/>
              <a:t>контексті</a:t>
            </a:r>
            <a:r>
              <a:rPr lang="ru-RU" sz="4000" dirty="0" smtClean="0"/>
              <a:t> </a:t>
            </a:r>
            <a:r>
              <a:rPr lang="ru-RU" sz="4000" dirty="0" err="1" smtClean="0"/>
              <a:t>особистісно</a:t>
            </a:r>
            <a:r>
              <a:rPr lang="ru-RU" sz="4000" dirty="0" smtClean="0"/>
              <a:t> </a:t>
            </a:r>
            <a:r>
              <a:rPr lang="ru-RU" sz="4000" dirty="0" err="1" smtClean="0"/>
              <a:t>орієнтованої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освіти</a:t>
            </a:r>
            <a:r>
              <a:rPr lang="ru-RU" sz="4000" dirty="0" smtClean="0"/>
              <a:t>"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Проблема, над </a:t>
            </a:r>
            <a:r>
              <a:rPr lang="ru-RU" sz="4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якою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працює</a:t>
            </a:r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методична </a:t>
            </a:r>
            <a:r>
              <a:rPr lang="ru-RU" sz="4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комісія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7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00799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2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Формування</a:t>
            </a:r>
            <a:r>
              <a:rPr lang="ru-RU" sz="3600" dirty="0"/>
              <a:t> компетентностей </a:t>
            </a:r>
            <a:r>
              <a:rPr lang="ru-RU" sz="3600" dirty="0" err="1"/>
              <a:t>учнів</a:t>
            </a:r>
            <a:r>
              <a:rPr lang="ru-RU" sz="3600" dirty="0"/>
              <a:t> </a:t>
            </a:r>
            <a:r>
              <a:rPr lang="ru-RU" sz="3600" dirty="0" err="1"/>
              <a:t>обумовлене</a:t>
            </a:r>
            <a:r>
              <a:rPr lang="ru-RU" sz="3600" dirty="0"/>
              <a:t> </a:t>
            </a:r>
            <a:r>
              <a:rPr lang="ru-RU" sz="3600" dirty="0" err="1"/>
              <a:t>реалізацією</a:t>
            </a:r>
            <a:r>
              <a:rPr lang="ru-RU" sz="3600" dirty="0"/>
              <a:t> </a:t>
            </a:r>
            <a:r>
              <a:rPr lang="ru-RU" sz="3600" dirty="0" err="1"/>
              <a:t>оновленого</a:t>
            </a:r>
            <a:r>
              <a:rPr lang="ru-RU" sz="3600" dirty="0"/>
              <a:t> </a:t>
            </a:r>
            <a:r>
              <a:rPr lang="ru-RU" sz="3600" dirty="0" err="1"/>
              <a:t>змісту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, </a:t>
            </a:r>
            <a:r>
              <a:rPr lang="ru-RU" sz="3600" dirty="0" err="1"/>
              <a:t>адекватних</a:t>
            </a:r>
            <a:r>
              <a:rPr lang="ru-RU" sz="3600" dirty="0"/>
              <a:t> </a:t>
            </a:r>
            <a:r>
              <a:rPr lang="ru-RU" sz="3600" dirty="0" err="1"/>
              <a:t>методів</a:t>
            </a:r>
            <a:r>
              <a:rPr lang="ru-RU" sz="3600" dirty="0"/>
              <a:t> і</a:t>
            </a:r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технологій</a:t>
            </a:r>
            <a:r>
              <a:rPr lang="ru-RU" sz="3600" dirty="0" smtClean="0"/>
              <a:t> </a:t>
            </a:r>
            <a:r>
              <a:rPr lang="ru-RU" sz="3600" dirty="0" err="1"/>
              <a:t>навчання</a:t>
            </a:r>
            <a:r>
              <a:rPr lang="ru-RU" sz="3600" dirty="0"/>
              <a:t>. </a:t>
            </a:r>
          </a:p>
          <a:p>
            <a:r>
              <a:rPr lang="ru-RU" sz="3600" dirty="0" err="1"/>
              <a:t>Потенціал</a:t>
            </a:r>
            <a:r>
              <a:rPr lang="ru-RU" sz="3600" dirty="0"/>
              <a:t>, </a:t>
            </a:r>
            <a:r>
              <a:rPr lang="ru-RU" sz="3600" dirty="0" err="1"/>
              <a:t>наприклад</a:t>
            </a:r>
            <a:r>
              <a:rPr lang="ru-RU" sz="3600" dirty="0"/>
              <a:t>, </a:t>
            </a:r>
            <a:r>
              <a:rPr lang="ru-RU" sz="3600" dirty="0" err="1"/>
              <a:t>продуктивних</a:t>
            </a:r>
            <a:r>
              <a:rPr lang="ru-RU" sz="3600" dirty="0"/>
              <a:t> методик і </a:t>
            </a:r>
            <a:r>
              <a:rPr lang="ru-RU" sz="3600" dirty="0" err="1"/>
              <a:t>технологій</a:t>
            </a:r>
            <a:r>
              <a:rPr lang="ru-RU" sz="3600" dirty="0"/>
              <a:t> </a:t>
            </a:r>
            <a:r>
              <a:rPr lang="ru-RU" sz="3600" dirty="0" err="1"/>
              <a:t>дуже</a:t>
            </a:r>
            <a:r>
              <a:rPr lang="ru-RU" sz="3600" dirty="0"/>
              <a:t> </a:t>
            </a:r>
            <a:r>
              <a:rPr lang="ru-RU" sz="3600" dirty="0" err="1"/>
              <a:t>високий</a:t>
            </a:r>
            <a:r>
              <a:rPr lang="ru-RU" sz="3600" dirty="0"/>
              <a:t>, і </a:t>
            </a:r>
            <a:r>
              <a:rPr lang="ru-RU" sz="3600" dirty="0" err="1"/>
              <a:t>реалізація</a:t>
            </a:r>
            <a:r>
              <a:rPr lang="ru-RU" sz="3600" dirty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впливає</a:t>
            </a:r>
            <a:r>
              <a:rPr lang="ru-RU" sz="3600" dirty="0"/>
              <a:t> на </a:t>
            </a:r>
            <a:r>
              <a:rPr lang="ru-RU" sz="3600" dirty="0" err="1"/>
              <a:t>досягнення</a:t>
            </a:r>
            <a:r>
              <a:rPr lang="ru-RU" sz="3600" dirty="0"/>
              <a:t> такого результату </a:t>
            </a:r>
            <a:r>
              <a:rPr lang="ru-RU" sz="3600" dirty="0" err="1"/>
              <a:t>навчання</a:t>
            </a:r>
            <a:r>
              <a:rPr lang="ru-RU" sz="3600" dirty="0"/>
              <a:t>, як </a:t>
            </a:r>
            <a:r>
              <a:rPr lang="ru-RU" sz="3600" dirty="0" err="1"/>
              <a:t>компетентність</a:t>
            </a:r>
            <a:r>
              <a:rPr lang="uk-UA" sz="3600" dirty="0"/>
              <a:t>.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Владимир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8"/>
            <a:ext cx="9144000" cy="1733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8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/>
          <a:lstStyle/>
          <a:p>
            <a:r>
              <a:rPr lang="ru-RU" dirty="0"/>
              <a:t>	</a:t>
            </a:r>
            <a:r>
              <a:rPr lang="ru-RU" dirty="0" err="1"/>
              <a:t>Ігрові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sz="2800" dirty="0"/>
              <a:t>. </a:t>
            </a:r>
            <a:r>
              <a:rPr lang="ru-RU" sz="2800" dirty="0" err="1"/>
              <a:t>Гра</a:t>
            </a:r>
            <a:r>
              <a:rPr lang="ru-RU" sz="2800" dirty="0"/>
              <a:t> разом з </a:t>
            </a:r>
            <a:r>
              <a:rPr lang="ru-RU" sz="2800" dirty="0" err="1"/>
              <a:t>працею</a:t>
            </a:r>
            <a:r>
              <a:rPr lang="ru-RU" sz="2800" dirty="0"/>
              <a:t> і </a:t>
            </a:r>
            <a:r>
              <a:rPr lang="ru-RU" sz="2800" dirty="0" err="1"/>
              <a:t>навчанням</a:t>
            </a:r>
            <a:r>
              <a:rPr lang="ru-RU" sz="2800" dirty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рішення</a:t>
            </a:r>
            <a:r>
              <a:rPr lang="ru-RU" sz="2800" dirty="0"/>
              <a:t>;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здібності</a:t>
            </a:r>
            <a:r>
              <a:rPr lang="ru-RU" sz="2800" dirty="0"/>
              <a:t> </a:t>
            </a:r>
            <a:r>
              <a:rPr lang="ru-RU" sz="2800" dirty="0" err="1"/>
              <a:t>адаптуватися</a:t>
            </a:r>
            <a:r>
              <a:rPr lang="ru-RU" sz="2800" dirty="0"/>
              <a:t> в </a:t>
            </a:r>
            <a:r>
              <a:rPr lang="ru-RU" sz="2800" dirty="0" err="1"/>
              <a:t>умовах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змінюються</a:t>
            </a:r>
            <a:r>
              <a:rPr lang="ru-RU" sz="2800" dirty="0"/>
              <a:t>, </a:t>
            </a:r>
            <a:r>
              <a:rPr lang="ru-RU" sz="2800" dirty="0" err="1"/>
              <a:t>заданих</a:t>
            </a:r>
            <a:r>
              <a:rPr lang="ru-RU" sz="2800" dirty="0"/>
              <a:t> </a:t>
            </a:r>
            <a:r>
              <a:rPr lang="ru-RU" sz="2800" dirty="0" err="1"/>
              <a:t>грою</a:t>
            </a:r>
            <a:r>
              <a:rPr lang="ru-RU" sz="2800" dirty="0"/>
              <a:t>; </a:t>
            </a:r>
            <a:r>
              <a:rPr lang="ru-RU" sz="2800" dirty="0" err="1"/>
              <a:t>учитися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/>
              <a:t>є один з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видів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, </a:t>
            </a:r>
            <a:r>
              <a:rPr lang="ru-RU" sz="2800" dirty="0" err="1" smtClean="0"/>
              <a:t>умінь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спілкуватися</a:t>
            </a:r>
            <a:r>
              <a:rPr lang="ru-RU" sz="2800" dirty="0" smtClean="0"/>
              <a:t>, </a:t>
            </a:r>
            <a:r>
              <a:rPr lang="ru-RU" sz="2800" dirty="0" err="1" smtClean="0"/>
              <a:t>встановленню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контактів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Форми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освітньного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процесу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</a:p>
        </p:txBody>
      </p:sp>
      <p:pic>
        <p:nvPicPr>
          <p:cNvPr id="2050" name="Picture 2" descr="https://nvk130.dnepredu.com/uploads/editor/2549/97941/sitepage_63/images/img_7eee5295424a90a04f3faac40739972b_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7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проблемних</a:t>
            </a:r>
            <a:r>
              <a:rPr lang="ru-RU" sz="2800" dirty="0"/>
              <a:t> </a:t>
            </a:r>
            <a:r>
              <a:rPr lang="ru-RU" sz="2800" dirty="0" err="1"/>
              <a:t>завдань</a:t>
            </a:r>
            <a:r>
              <a:rPr lang="ru-RU" sz="2800" dirty="0"/>
              <a:t> на уроках,</a:t>
            </a:r>
          </a:p>
          <a:p>
            <a:r>
              <a:rPr lang="ru-RU" sz="2800" dirty="0" err="1"/>
              <a:t>дозволяє</a:t>
            </a:r>
            <a:r>
              <a:rPr lang="ru-RU" sz="2800" dirty="0"/>
              <a:t>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 як: </a:t>
            </a:r>
            <a:r>
              <a:rPr lang="ru-RU" sz="2800" dirty="0" err="1"/>
              <a:t>винахідливість</a:t>
            </a:r>
            <a:r>
              <a:rPr lang="ru-RU" sz="2800" dirty="0"/>
              <a:t>, </a:t>
            </a:r>
            <a:r>
              <a:rPr lang="ru-RU" sz="2800" dirty="0" err="1"/>
              <a:t>кмітливість</a:t>
            </a:r>
            <a:r>
              <a:rPr lang="ru-RU" sz="2800" dirty="0"/>
              <a:t>, </a:t>
            </a:r>
            <a:r>
              <a:rPr lang="ru-RU" sz="2800" dirty="0" err="1"/>
              <a:t>здібність</a:t>
            </a:r>
            <a:r>
              <a:rPr lang="ru-RU" sz="2800" dirty="0"/>
              <a:t> до </a:t>
            </a:r>
            <a:r>
              <a:rPr lang="ru-RU" sz="2800" dirty="0" err="1"/>
              <a:t>прийняття</a:t>
            </a:r>
            <a:r>
              <a:rPr lang="ru-RU" sz="2800" dirty="0"/>
              <a:t> </a:t>
            </a:r>
            <a:r>
              <a:rPr lang="ru-RU" sz="2800" dirty="0" err="1"/>
              <a:t>нестандартних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проблемне</a:t>
            </a:r>
            <a:r>
              <a:rPr lang="ru-RU" sz="2800" dirty="0"/>
              <a:t> </a:t>
            </a:r>
            <a:r>
              <a:rPr lang="ru-RU" sz="2800" dirty="0" err="1"/>
              <a:t>бачення</a:t>
            </a:r>
            <a:r>
              <a:rPr lang="ru-RU" sz="2800" dirty="0"/>
              <a:t>, </a:t>
            </a:r>
            <a:r>
              <a:rPr lang="ru-RU" sz="2800" dirty="0" err="1"/>
              <a:t>гнучкість</a:t>
            </a:r>
            <a:r>
              <a:rPr lang="ru-RU" sz="2800" dirty="0"/>
              <a:t> </a:t>
            </a:r>
            <a:r>
              <a:rPr lang="ru-RU" sz="2800" dirty="0" err="1"/>
              <a:t>розуму</a:t>
            </a:r>
            <a:r>
              <a:rPr lang="ru-RU" sz="2800" dirty="0"/>
              <a:t>, </a:t>
            </a:r>
            <a:r>
              <a:rPr lang="ru-RU" sz="2800" dirty="0" err="1"/>
              <a:t>мобільність</a:t>
            </a:r>
            <a:r>
              <a:rPr lang="ru-RU" sz="2800" dirty="0"/>
              <a:t>, </a:t>
            </a:r>
            <a:r>
              <a:rPr lang="ru-RU" sz="2800" dirty="0" err="1"/>
              <a:t>інформаційна</a:t>
            </a:r>
            <a:r>
              <a:rPr lang="ru-RU" sz="2800" dirty="0"/>
              <a:t> і </a:t>
            </a:r>
            <a:r>
              <a:rPr lang="ru-RU" sz="2800" dirty="0" err="1"/>
              <a:t>комунікативна</a:t>
            </a:r>
            <a:r>
              <a:rPr lang="ru-RU" sz="2800" dirty="0"/>
              <a:t> культура, а часто і </a:t>
            </a:r>
            <a:r>
              <a:rPr lang="ru-RU" sz="2800" dirty="0" err="1"/>
              <a:t>відчуття</a:t>
            </a:r>
            <a:r>
              <a:rPr lang="ru-RU" sz="2800" dirty="0"/>
              <a:t> </a:t>
            </a:r>
            <a:r>
              <a:rPr lang="ru-RU" sz="2800" dirty="0" err="1"/>
              <a:t>гумору</a:t>
            </a:r>
            <a:r>
              <a:rPr lang="ru-RU" sz="2800" dirty="0"/>
              <a:t>,</a:t>
            </a:r>
          </a:p>
          <a:p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виходити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складної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</a:t>
            </a:r>
            <a:r>
              <a:rPr lang="ru-RU" sz="2800" dirty="0" err="1"/>
              <a:t>активність</a:t>
            </a:r>
            <a:r>
              <a:rPr lang="ru-RU" sz="2800" dirty="0"/>
              <a:t>, </a:t>
            </a:r>
            <a:r>
              <a:rPr lang="ru-RU" sz="2800" dirty="0" err="1"/>
              <a:t>прагнення</a:t>
            </a:r>
            <a:r>
              <a:rPr lang="ru-RU" sz="2800" dirty="0"/>
              <a:t> до </a:t>
            </a:r>
            <a:r>
              <a:rPr lang="ru-RU" sz="2800" dirty="0" err="1"/>
              <a:t>відкриття</a:t>
            </a:r>
            <a:r>
              <a:rPr lang="ru-RU" sz="2800" dirty="0"/>
              <a:t> нового для себе.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229600" cy="1219200"/>
          </a:xfrm>
        </p:spPr>
        <p:txBody>
          <a:bodyPr/>
          <a:lstStyle/>
          <a:p>
            <a:r>
              <a:rPr lang="ru-RU" dirty="0" err="1"/>
              <a:t>Проблемне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</p:txBody>
      </p:sp>
      <p:pic>
        <p:nvPicPr>
          <p:cNvPr id="7171" name="Picture 3" descr="C:\Users\Владимир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5085185"/>
            <a:ext cx="7848872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0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78" y="1844824"/>
            <a:ext cx="3631022" cy="48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Дебатний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клуб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 err="1"/>
              <a:t>здібність</a:t>
            </a:r>
            <a:r>
              <a:rPr lang="ru-RU" sz="3600" dirty="0"/>
              <a:t> до </a:t>
            </a:r>
            <a:r>
              <a:rPr lang="ru-RU" sz="3600" dirty="0" err="1" smtClean="0"/>
              <a:t>прийняття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 err="1"/>
              <a:t>нестандартних</a:t>
            </a:r>
            <a:r>
              <a:rPr lang="ru-RU" sz="3600" dirty="0"/>
              <a:t> </a:t>
            </a:r>
            <a:r>
              <a:rPr lang="ru-RU" sz="3600" dirty="0" err="1" smtClean="0"/>
              <a:t>рішень</a:t>
            </a:r>
            <a:r>
              <a:rPr lang="ru-RU" sz="36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err="1"/>
              <a:t>гнучкість</a:t>
            </a:r>
            <a:r>
              <a:rPr lang="ru-RU" sz="3600" dirty="0"/>
              <a:t> </a:t>
            </a:r>
            <a:r>
              <a:rPr lang="ru-RU" sz="3600" dirty="0" err="1" smtClean="0"/>
              <a:t>розуму</a:t>
            </a:r>
            <a:r>
              <a:rPr lang="ru-RU" sz="3600" dirty="0" smtClean="0"/>
              <a:t>;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600" dirty="0" err="1" smtClean="0"/>
              <a:t>мобільність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  </a:t>
            </a:r>
            <a:r>
              <a:rPr lang="ru-RU" sz="3600" dirty="0" err="1" smtClean="0"/>
              <a:t>інформаційна</a:t>
            </a:r>
            <a:r>
              <a:rPr lang="ru-RU" sz="3600" dirty="0" smtClean="0"/>
              <a:t> </a:t>
            </a:r>
            <a:r>
              <a:rPr lang="ru-RU" sz="3600" dirty="0" err="1"/>
              <a:t>і</a:t>
            </a:r>
            <a:r>
              <a:rPr lang="ru-RU" sz="3600" dirty="0"/>
              <a:t>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 </a:t>
            </a:r>
            <a:r>
              <a:rPr lang="ru-RU" sz="3600" dirty="0" err="1" smtClean="0"/>
              <a:t>комунікативна</a:t>
            </a:r>
            <a:r>
              <a:rPr lang="ru-RU" sz="3600" dirty="0" smtClean="0"/>
              <a:t> культура.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41422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Проектна</a:t>
            </a:r>
            <a:r>
              <a:rPr lang="ru-RU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діяльність</a:t>
            </a:r>
            <a:endParaRPr lang="ru-RU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085654" cy="45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5400600" cy="30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13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0"/>
            <a:ext cx="771125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За час </a:t>
            </a:r>
            <a:r>
              <a:rPr lang="ru-RU" sz="3200" dirty="0" err="1"/>
              <a:t>роботи</a:t>
            </a:r>
            <a:r>
              <a:rPr lang="ru-RU" sz="3200" dirty="0"/>
              <a:t> над проектом </a:t>
            </a:r>
            <a:r>
              <a:rPr lang="ru-RU" sz="3200" dirty="0" err="1"/>
              <a:t>з'являється</a:t>
            </a:r>
            <a:r>
              <a:rPr lang="ru-RU" sz="3200" dirty="0"/>
              <a:t> </a:t>
            </a:r>
            <a:r>
              <a:rPr lang="ru-RU" sz="3200" dirty="0" err="1"/>
              <a:t>виняткова</a:t>
            </a:r>
            <a:r>
              <a:rPr lang="ru-RU" sz="3200" dirty="0"/>
              <a:t>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формування</a:t>
            </a:r>
            <a:r>
              <a:rPr lang="ru-RU" sz="3200" dirty="0"/>
              <a:t> в </a:t>
            </a:r>
            <a:r>
              <a:rPr lang="ru-RU" sz="3200" dirty="0" err="1"/>
              <a:t>школярів</a:t>
            </a:r>
            <a:r>
              <a:rPr lang="ru-RU" sz="3200" dirty="0"/>
              <a:t> </a:t>
            </a:r>
            <a:r>
              <a:rPr lang="ru-RU" sz="3200" dirty="0" err="1"/>
              <a:t>компетентності</a:t>
            </a:r>
            <a:r>
              <a:rPr lang="ru-RU" sz="3200" dirty="0"/>
              <a:t> </a:t>
            </a:r>
            <a:r>
              <a:rPr lang="ru-RU" sz="3200" dirty="0" err="1"/>
              <a:t>вирішення</a:t>
            </a:r>
            <a:r>
              <a:rPr lang="ru-RU" sz="3200" dirty="0"/>
              <a:t> проблем,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засвоєння</a:t>
            </a:r>
            <a:r>
              <a:rPr lang="ru-RU" sz="3200" dirty="0"/>
              <a:t> </a:t>
            </a:r>
            <a:r>
              <a:rPr lang="ru-RU" sz="3200" dirty="0" err="1"/>
              <a:t>способів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, </a:t>
            </a:r>
            <a:r>
              <a:rPr lang="ru-RU" sz="3200" dirty="0" err="1"/>
              <a:t>складових</a:t>
            </a:r>
            <a:r>
              <a:rPr lang="ru-RU" sz="3200" dirty="0"/>
              <a:t> </a:t>
            </a:r>
            <a:r>
              <a:rPr lang="ru-RU" sz="3200" dirty="0" err="1"/>
              <a:t>комунікативної</a:t>
            </a:r>
            <a:r>
              <a:rPr lang="ru-RU" sz="3200" dirty="0"/>
              <a:t> та </a:t>
            </a:r>
            <a:r>
              <a:rPr lang="ru-RU" sz="3200" dirty="0" err="1"/>
              <a:t>інформаційної</a:t>
            </a:r>
            <a:r>
              <a:rPr lang="ru-RU" sz="3200" dirty="0"/>
              <a:t> компетентностей.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. </a:t>
            </a:r>
            <a:endParaRPr lang="ru-RU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4459"/>
            <a:ext cx="5616624" cy="379354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48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239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Методична комісія  історико-правознавчих дисциплін</vt:lpstr>
      <vt:lpstr>Проблема, над якою працює методична комісія:</vt:lpstr>
      <vt:lpstr>Слайд 3</vt:lpstr>
      <vt:lpstr>Слайд 4</vt:lpstr>
      <vt:lpstr>Форми організації освітньного процесу,</vt:lpstr>
      <vt:lpstr>Проблемне навчання.</vt:lpstr>
      <vt:lpstr>Дебатний клуб</vt:lpstr>
      <vt:lpstr>Проектна діяльність</vt:lpstr>
      <vt:lpstr>. </vt:lpstr>
      <vt:lpstr>Формування економічної компетентенціі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Методична комісія Історико-правознавчих дисциплін</dc:title>
  <dc:creator>Владимир</dc:creator>
  <cp:lastModifiedBy>Admin</cp:lastModifiedBy>
  <cp:revision>14</cp:revision>
  <dcterms:created xsi:type="dcterms:W3CDTF">2020-04-13T19:04:28Z</dcterms:created>
  <dcterms:modified xsi:type="dcterms:W3CDTF">2020-04-14T07:18:35Z</dcterms:modified>
</cp:coreProperties>
</file>